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96860" autoAdjust="0"/>
  </p:normalViewPr>
  <p:slideViewPr>
    <p:cSldViewPr snapToGrid="0">
      <p:cViewPr varScale="1">
        <p:scale>
          <a:sx n="129" d="100"/>
          <a:sy n="129" d="100"/>
        </p:scale>
        <p:origin x="1049"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Review of 1076 - 2019 </a:t>
            </a:r>
            <a:br>
              <a:rPr lang="en-US" sz="2800" b="1" cap="none" dirty="0">
                <a:solidFill>
                  <a:srgbClr val="FFFF00"/>
                </a:solidFill>
              </a:rPr>
            </a:br>
            <a:r>
              <a:rPr lang="en-US" sz="2800" b="1" cap="none" dirty="0">
                <a:solidFill>
                  <a:srgbClr val="FFFF00"/>
                </a:solidFill>
              </a:rPr>
              <a:t>IEEE Standard for VHDL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11/01/2025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a:t>
            </a:r>
            <a:r>
              <a:rPr lang="en-US" sz="4800" b="1">
                <a:solidFill>
                  <a:schemeClr val="bg1"/>
                </a:solidFill>
                <a:latin typeface="Tw Cen MT (Body)"/>
                <a:cs typeface="Times New Roman" panose="02020603050405020304" pitchFamily="18" charset="0"/>
              </a:rPr>
              <a:t>– 2019 </a:t>
            </a:r>
            <a:r>
              <a:rPr lang="en-US" sz="4800" b="1" dirty="0">
                <a:solidFill>
                  <a:schemeClr val="bg1"/>
                </a:solidFill>
                <a:latin typeface="Tw Cen MT (Body)"/>
                <a:cs typeface="Times New Roman" panose="02020603050405020304" pitchFamily="18" charset="0"/>
              </a:rPr>
              <a:t>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Essential for testing: </a:t>
            </a:r>
            <a:r>
              <a:rPr lang="en-US" sz="2000" dirty="0">
                <a:solidFill>
                  <a:schemeClr val="bg1"/>
                </a:solidFill>
                <a:latin typeface="Times New Roman" panose="02020603050405020304" pitchFamily="18" charset="0"/>
                <a:cs typeface="Times New Roman" panose="02020603050405020304" pitchFamily="18" charset="0"/>
              </a:rPr>
              <a:t>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Unspecified types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endParaRPr kumimoji="0" lang="tr-TR" altLang="tr-TR" sz="2000" b="0" i="0" u="none" strike="noStrike" cap="none" normalizeH="0" baseline="0" dirty="0">
              <a:ln>
                <a:noFill/>
              </a:ln>
              <a:solidFill>
                <a:schemeClr val="tx1"/>
              </a:solidFill>
              <a:effectLst/>
            </a:endParaRP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6338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40652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5" name="Rectangle 4">
            <a:extLst>
              <a:ext uri="{FF2B5EF4-FFF2-40B4-BE49-F238E27FC236}">
                <a16:creationId xmlns:a16="http://schemas.microsoft.com/office/drawing/2014/main" id="{02739DBC-0BED-C65B-03CB-A0EC9792EBEC}"/>
              </a:ext>
            </a:extLst>
          </p:cNvPr>
          <p:cNvSpPr/>
          <p:nvPr/>
        </p:nvSpPr>
        <p:spPr>
          <a:xfrm>
            <a:off x="338570" y="641822"/>
            <a:ext cx="11306967" cy="23756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23542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a:t>
            </a:r>
            <a:r>
              <a:rPr lang="en-US" sz="2000" b="1" dirty="0">
                <a:solidFill>
                  <a:schemeClr val="bg1"/>
                </a:solidFill>
              </a:rPr>
              <a:t>universal integer </a:t>
            </a:r>
            <a:r>
              <a:rPr lang="en-US" sz="2000" dirty="0">
                <a:solidFill>
                  <a:schemeClr val="bg1"/>
                </a:solidFill>
              </a:rPr>
              <a:t>as for any integer type, type </a:t>
            </a:r>
            <a:r>
              <a:rPr lang="en-US" sz="2000" b="1" dirty="0">
                <a:solidFill>
                  <a:schemeClr val="bg1"/>
                </a:solidFill>
              </a:rPr>
              <a:t>universal real </a:t>
            </a:r>
            <a:r>
              <a:rPr lang="en-US" sz="2000" dirty="0">
                <a:solidFill>
                  <a:schemeClr val="bg1"/>
                </a:solidFill>
              </a:rPr>
              <a:t>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en-US" b="1" dirty="0">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en-US" b="1" dirty="0">
                <a:solidFill>
                  <a:schemeClr val="bg1"/>
                </a:solidFill>
              </a:rPr>
              <a:t>Assertion</a:t>
            </a:r>
            <a:r>
              <a:rPr lang="tr-TR" b="1" dirty="0">
                <a:solidFill>
                  <a:schemeClr val="bg1"/>
                </a:solidFill>
              </a:rPr>
              <a:t> Stat</a:t>
            </a:r>
            <a:r>
              <a:rPr lang="en-GB" b="1" dirty="0">
                <a:solidFill>
                  <a:schemeClr val="bg1"/>
                </a:solidFill>
              </a:rPr>
              <a:t>e</a:t>
            </a:r>
            <a:r>
              <a:rPr lang="tr-TR" b="1" dirty="0" err="1">
                <a:solidFill>
                  <a:schemeClr val="bg1"/>
                </a:solidFill>
              </a:rPr>
              <a:t>ments</a:t>
            </a:r>
            <a:endParaRPr lang="tr-TR" b="1" dirty="0">
              <a:solidFill>
                <a:schemeClr val="bg1"/>
              </a:solidFill>
            </a:endParaRPr>
          </a:p>
          <a:p>
            <a:pPr marL="0" indent="0">
              <a:lnSpc>
                <a:spcPct val="110000"/>
              </a:lnSpc>
              <a:buNone/>
            </a:pPr>
            <a:r>
              <a:rPr lang="tr-TR" b="1" dirty="0">
                <a:solidFill>
                  <a:srgbClr val="FF0000"/>
                </a:solidFill>
              </a:rPr>
              <a:t>   11.6 </a:t>
            </a:r>
            <a:r>
              <a:rPr lang="en-US" b="1" dirty="0">
                <a:solidFill>
                  <a:schemeClr val="bg1"/>
                </a:solidFill>
              </a:rPr>
              <a:t>Concurrent Signal Assignment Statements</a:t>
            </a: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3785652"/>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endParaRPr lang="en-GB" sz="1200" b="1" dirty="0">
              <a:solidFill>
                <a:schemeClr val="bg1"/>
              </a:solidFill>
              <a:effectLst/>
              <a:latin typeface="Times New Roman" panose="02020603050405020304" pitchFamily="18" charset="0"/>
              <a:cs typeface="Times New Roman" panose="02020603050405020304" pitchFamily="18" charset="0"/>
            </a:endParaRPr>
          </a:p>
          <a:p>
            <a:r>
              <a:rPr lang="en-GB" sz="1200" b="1" dirty="0">
                <a:solidFill>
                  <a:schemeClr val="bg1"/>
                </a:solidFill>
                <a:latin typeface="Times New Roman" panose="02020603050405020304" pitchFamily="18" charset="0"/>
                <a:cs typeface="Times New Roman" panose="02020603050405020304" pitchFamily="18" charset="0"/>
              </a:rPr>
              <a:t>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en-GB" sz="1200" b="1" dirty="0">
                <a:solidFill>
                  <a:schemeClr val="bg1"/>
                </a:solidFill>
                <a:effectLst/>
                <a:latin typeface="Times New Roman" panose="02020603050405020304" pitchFamily="18" charset="0"/>
                <a:cs typeface="Times New Roman" panose="02020603050405020304" pitchFamily="18" charset="0"/>
              </a:rPr>
              <a:t>p</a:t>
            </a:r>
            <a:r>
              <a:rPr lang="tr-TR" sz="1200" b="1" dirty="0" err="1">
                <a:solidFill>
                  <a:schemeClr val="bg1"/>
                </a:solidFill>
                <a:effectLst/>
                <a:latin typeface="Times New Roman" panose="02020603050405020304" pitchFamily="18" charset="0"/>
                <a:cs typeface="Times New Roman" panose="02020603050405020304" pitchFamily="18" charset="0"/>
              </a:rPr>
              <a:t>ort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a:t>
            </a:r>
            <a:r>
              <a:rPr lang="en-GB" sz="4000" b="1" dirty="0">
                <a:solidFill>
                  <a:schemeClr val="bg1"/>
                </a:solidFill>
                <a:latin typeface="Tw Cen MT (Body)"/>
                <a:ea typeface="+mj-ea"/>
                <a:cs typeface="Times New Roman" panose="02020603050405020304" pitchFamily="18" charset="0"/>
              </a:rPr>
              <a:t>I</a:t>
            </a:r>
            <a:r>
              <a:rPr lang="tr-TR" sz="4000" b="1" dirty="0">
                <a:solidFill>
                  <a:schemeClr val="bg1"/>
                </a:solidFill>
                <a:latin typeface="Tw Cen MT (Body)"/>
                <a:ea typeface="+mj-ea"/>
                <a:cs typeface="Times New Roman" panose="02020603050405020304" pitchFamily="18" charset="0"/>
              </a:rPr>
              <a:t>ONS</a:t>
            </a:r>
            <a:r>
              <a:rPr lang="en-GB" sz="4000" b="1" dirty="0">
                <a:solidFill>
                  <a:schemeClr val="bg1"/>
                </a:solidFill>
                <a:latin typeface="Tw Cen MT (Body)"/>
                <a:ea typeface="+mj-ea"/>
                <a:cs typeface="Times New Roman" panose="02020603050405020304" pitchFamily="18" charset="0"/>
              </a:rPr>
              <a:t> (continues)</a:t>
            </a:r>
            <a:r>
              <a:rPr lang="tr-TR" sz="4000" b="1" dirty="0">
                <a:solidFill>
                  <a:schemeClr val="bg1"/>
                </a:solidFill>
                <a:latin typeface="Tw Cen MT (Body)"/>
                <a:ea typeface="+mj-ea"/>
                <a:cs typeface="Times New Roman" panose="02020603050405020304" pitchFamily="18" charset="0"/>
              </a:rPr>
              <a:t>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.7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.8</a:t>
            </a:r>
            <a:r>
              <a:rPr lang="tr-TR"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3496</TotalTime>
  <Words>18539</Words>
  <Application>Microsoft Office PowerPoint</Application>
  <PresentationFormat>Widescreen</PresentationFormat>
  <Paragraphs>2405</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Review of 1076 - 2019  IEEE Standard for VHDL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805</cp:revision>
  <dcterms:created xsi:type="dcterms:W3CDTF">2024-07-21T06:30:33Z</dcterms:created>
  <dcterms:modified xsi:type="dcterms:W3CDTF">2025-01-11T20:59:47Z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